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C800"/>
    <a:srgbClr val="009BB3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1" autoAdjust="0"/>
    <p:restoredTop sz="94660"/>
  </p:normalViewPr>
  <p:slideViewPr>
    <p:cSldViewPr snapToGrid="0" showGuides="1">
      <p:cViewPr>
        <p:scale>
          <a:sx n="200" d="100"/>
          <a:sy n="200" d="100"/>
        </p:scale>
        <p:origin x="-1536" y="-292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C15D-D3E7-4889-B9AF-AA055BD352B5}" type="datetimeFigureOut">
              <a:rPr lang="en-GB" smtClean="0"/>
              <a:pPr/>
              <a:t>15/04/2014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4474-EC79-4CCD-9552-2B012356E7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04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C15D-D3E7-4889-B9AF-AA055BD352B5}" type="datetimeFigureOut">
              <a:rPr lang="en-GB" smtClean="0"/>
              <a:pPr/>
              <a:t>15/04/2014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4474-EC79-4CCD-9552-2B012356E7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602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C15D-D3E7-4889-B9AF-AA055BD352B5}" type="datetimeFigureOut">
              <a:rPr lang="en-GB" smtClean="0"/>
              <a:pPr/>
              <a:t>15/04/2014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4474-EC79-4CCD-9552-2B012356E7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70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C15D-D3E7-4889-B9AF-AA055BD352B5}" type="datetimeFigureOut">
              <a:rPr lang="en-GB" smtClean="0"/>
              <a:pPr/>
              <a:t>15/04/2014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4474-EC79-4CCD-9552-2B012356E7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57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C15D-D3E7-4889-B9AF-AA055BD352B5}" type="datetimeFigureOut">
              <a:rPr lang="en-GB" smtClean="0"/>
              <a:pPr/>
              <a:t>15/04/2014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4474-EC79-4CCD-9552-2B012356E7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44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C15D-D3E7-4889-B9AF-AA055BD352B5}" type="datetimeFigureOut">
              <a:rPr lang="en-GB" smtClean="0"/>
              <a:pPr/>
              <a:t>15/04/2014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4474-EC79-4CCD-9552-2B012356E7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359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C15D-D3E7-4889-B9AF-AA055BD352B5}" type="datetimeFigureOut">
              <a:rPr lang="en-GB" smtClean="0"/>
              <a:pPr/>
              <a:t>15/04/2014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4474-EC79-4CCD-9552-2B012356E7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23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C15D-D3E7-4889-B9AF-AA055BD352B5}" type="datetimeFigureOut">
              <a:rPr lang="en-GB" smtClean="0"/>
              <a:pPr/>
              <a:t>15/04/2014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4474-EC79-4CCD-9552-2B012356E7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53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C15D-D3E7-4889-B9AF-AA055BD352B5}" type="datetimeFigureOut">
              <a:rPr lang="en-GB" smtClean="0"/>
              <a:pPr/>
              <a:t>15/04/2014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4474-EC79-4CCD-9552-2B012356E7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33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C15D-D3E7-4889-B9AF-AA055BD352B5}" type="datetimeFigureOut">
              <a:rPr lang="en-GB" smtClean="0"/>
              <a:pPr/>
              <a:t>15/04/2014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4474-EC79-4CCD-9552-2B012356E7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46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C15D-D3E7-4889-B9AF-AA055BD352B5}" type="datetimeFigureOut">
              <a:rPr lang="en-GB" smtClean="0"/>
              <a:pPr/>
              <a:t>15/04/2014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4474-EC79-4CCD-9552-2B012356E7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8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DC15D-D3E7-4889-B9AF-AA055BD352B5}" type="datetimeFigureOut">
              <a:rPr lang="en-GB" smtClean="0"/>
              <a:pPr/>
              <a:t>15/04/2014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C4474-EC79-4CCD-9552-2B012356E7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468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265725"/>
            <a:ext cx="2129337" cy="705825"/>
          </a:xfrm>
          <a:prstGeom prst="rect">
            <a:avLst/>
          </a:prstGeom>
          <a:ln w="57150">
            <a:noFill/>
          </a:ln>
        </p:spPr>
      </p:pic>
      <p:sp>
        <p:nvSpPr>
          <p:cNvPr id="13" name="Rounded Rectangle 12"/>
          <p:cNvSpPr/>
          <p:nvPr/>
        </p:nvSpPr>
        <p:spPr>
          <a:xfrm>
            <a:off x="2461200" y="151424"/>
            <a:ext cx="2568000" cy="1010625"/>
          </a:xfrm>
          <a:prstGeom prst="roundRect">
            <a:avLst/>
          </a:prstGeom>
          <a:noFill/>
          <a:ln w="38100">
            <a:solidFill>
              <a:srgbClr val="A0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 smtClean="0">
                <a:solidFill>
                  <a:srgbClr val="009BB3"/>
                </a:solidFill>
              </a:rPr>
              <a:t>Scottish Government Offices</a:t>
            </a:r>
          </a:p>
          <a:p>
            <a:pPr algn="ctr"/>
            <a:r>
              <a:rPr lang="en-GB" sz="1300" b="1" dirty="0" smtClean="0">
                <a:solidFill>
                  <a:srgbClr val="009BB3"/>
                </a:solidFill>
              </a:rPr>
              <a:t>Victoria Quay</a:t>
            </a:r>
          </a:p>
          <a:p>
            <a:pPr algn="ctr"/>
            <a:r>
              <a:rPr lang="en-GB" sz="1300" b="1" dirty="0" smtClean="0">
                <a:solidFill>
                  <a:srgbClr val="009BB3"/>
                </a:solidFill>
              </a:rPr>
              <a:t>EDINBURGH</a:t>
            </a:r>
          </a:p>
          <a:p>
            <a:pPr algn="ctr"/>
            <a:endParaRPr lang="en-GB" sz="1000" b="1" dirty="0">
              <a:solidFill>
                <a:srgbClr val="009BB3"/>
              </a:solidFill>
            </a:endParaRPr>
          </a:p>
          <a:p>
            <a:pPr algn="ctr"/>
            <a:r>
              <a:rPr lang="en-GB" sz="1300" b="1" dirty="0" smtClean="0">
                <a:solidFill>
                  <a:srgbClr val="009BB3"/>
                </a:solidFill>
              </a:rPr>
              <a:t>22</a:t>
            </a:r>
            <a:r>
              <a:rPr lang="en-GB" sz="1300" b="1" baseline="30000" dirty="0" smtClean="0">
                <a:solidFill>
                  <a:srgbClr val="009BB3"/>
                </a:solidFill>
              </a:rPr>
              <a:t>nd</a:t>
            </a:r>
            <a:r>
              <a:rPr lang="en-GB" sz="1300" b="1" dirty="0" smtClean="0">
                <a:solidFill>
                  <a:srgbClr val="009BB3"/>
                </a:solidFill>
              </a:rPr>
              <a:t> May 2014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80000" y="1361100"/>
            <a:ext cx="6498000" cy="828000"/>
          </a:xfrm>
          <a:prstGeom prst="roundRect">
            <a:avLst/>
          </a:prstGeom>
          <a:solidFill>
            <a:srgbClr val="009BB3"/>
          </a:solidFill>
          <a:ln w="28575">
            <a:solidFill>
              <a:srgbClr val="A0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Review of the Antisocial Behaviour Noise Provisions</a:t>
            </a: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3454200" y="2492925"/>
            <a:ext cx="3150000" cy="3650700"/>
          </a:xfrm>
          <a:prstGeom prst="roundRect">
            <a:avLst>
              <a:gd name="adj" fmla="val 21264"/>
            </a:avLst>
          </a:prstGeom>
          <a:noFill/>
          <a:ln w="50800">
            <a:solidFill>
              <a:srgbClr val="A0C8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3CA4C4"/>
                </a:solidFill>
              </a14:hiddenFill>
            </a:ext>
          </a:extLst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noAutofit/>
          </a:bodyPr>
          <a:lstStyle/>
          <a:p>
            <a:pPr lvl="0" algn="just" eaLnBrk="0" fontAlgn="base" hangingPunct="0">
              <a:spcAft>
                <a:spcPts val="1200"/>
              </a:spcAft>
            </a:pPr>
            <a:r>
              <a:rPr lang="en-GB" sz="1150" b="1" dirty="0" smtClean="0"/>
              <a:t>The </a:t>
            </a:r>
            <a:r>
              <a:rPr lang="en-GB" sz="1150" b="1" dirty="0"/>
              <a:t>Scottish Government are in the process of a Call for Evidence to support a policy review of the Noise </a:t>
            </a:r>
            <a:r>
              <a:rPr lang="en-GB" sz="1150" b="1"/>
              <a:t>Regime </a:t>
            </a:r>
            <a:r>
              <a:rPr lang="en-GB" sz="1150" b="1" smtClean="0"/>
              <a:t>under Part </a:t>
            </a:r>
            <a:r>
              <a:rPr lang="en-GB" sz="1150" b="1" dirty="0"/>
              <a:t>5 of the Antisocial Behaviour (Scotland) Act 2005.  </a:t>
            </a:r>
          </a:p>
          <a:p>
            <a:pPr lvl="0" algn="just" eaLnBrk="0" fontAlgn="base" hangingPunct="0">
              <a:spcAft>
                <a:spcPts val="1200"/>
              </a:spcAft>
            </a:pPr>
            <a:r>
              <a:rPr lang="en-GB" sz="1150" b="1" dirty="0" smtClean="0"/>
              <a:t>The </a:t>
            </a:r>
            <a:r>
              <a:rPr lang="en-GB" sz="1150" b="1" dirty="0"/>
              <a:t>noise provisions were designed to be enabling and flexible with each local authority deciding whether to adopt the noise provisions depending on their local circumstances.</a:t>
            </a:r>
          </a:p>
          <a:p>
            <a:pPr lvl="0" algn="just" eaLnBrk="0" fontAlgn="base" hangingPunct="0">
              <a:spcAft>
                <a:spcPts val="1200"/>
              </a:spcAft>
            </a:pPr>
            <a:r>
              <a:rPr lang="en-GB" sz="1150" b="1" dirty="0" smtClean="0"/>
              <a:t>This </a:t>
            </a:r>
            <a:r>
              <a:rPr lang="en-GB" sz="1150" b="1" dirty="0"/>
              <a:t>free one day workshop run on behalf of the Scottish </a:t>
            </a:r>
            <a:r>
              <a:rPr lang="en-GB" sz="1150" b="1" dirty="0" smtClean="0"/>
              <a:t>Government and in conjunction with Noise Action Week </a:t>
            </a:r>
            <a:r>
              <a:rPr lang="en-GB" sz="1150" b="1" dirty="0"/>
              <a:t>will focus on all aspects of the call for evidence and we invite you to input directly on how the noise regime in Scotland can be taken forward.</a:t>
            </a:r>
          </a:p>
        </p:txBody>
      </p: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3454200" y="6320829"/>
            <a:ext cx="3150000" cy="1737321"/>
          </a:xfrm>
          <a:prstGeom prst="roundRect">
            <a:avLst>
              <a:gd name="adj" fmla="val 21264"/>
            </a:avLst>
          </a:prstGeom>
          <a:noFill/>
          <a:ln w="50800">
            <a:solidFill>
              <a:srgbClr val="A0C8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3CA4C4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sz="1100" b="1" dirty="0" smtClean="0"/>
              <a:t>Who should attend?</a:t>
            </a:r>
          </a:p>
          <a:p>
            <a:r>
              <a:rPr lang="en-GB" sz="1100" dirty="0" smtClean="0"/>
              <a:t> </a:t>
            </a:r>
            <a:endParaRPr lang="en-GB" sz="800" dirty="0" smtClean="0"/>
          </a:p>
          <a:p>
            <a:pPr algn="just"/>
            <a:r>
              <a:rPr lang="en-GB" sz="1100" dirty="0" smtClean="0"/>
              <a:t>The nature of this event means that attendance is </a:t>
            </a:r>
            <a:r>
              <a:rPr lang="en-GB" sz="1100" dirty="0" smtClean="0"/>
              <a:t>restricted </a:t>
            </a:r>
            <a:r>
              <a:rPr lang="en-GB" sz="1100" dirty="0" smtClean="0"/>
              <a:t>to Environmental Health Officers, </a:t>
            </a:r>
            <a:r>
              <a:rPr lang="en-GB" sz="1100" dirty="0" smtClean="0"/>
              <a:t>Antisocial </a:t>
            </a:r>
            <a:r>
              <a:rPr lang="en-GB" sz="1100" dirty="0" smtClean="0"/>
              <a:t>Behaviour Officers and housing officers.  </a:t>
            </a:r>
            <a:r>
              <a:rPr lang="en-GB" sz="1100" dirty="0" smtClean="0"/>
              <a:t>Places are limited to </a:t>
            </a:r>
            <a:r>
              <a:rPr lang="en-GB" sz="1100" dirty="0" smtClean="0"/>
              <a:t>2 </a:t>
            </a:r>
            <a:r>
              <a:rPr lang="en-GB" sz="1100" dirty="0" smtClean="0"/>
              <a:t>delegates from each </a:t>
            </a:r>
            <a:r>
              <a:rPr lang="en-GB" sz="1100" smtClean="0"/>
              <a:t>authority </a:t>
            </a:r>
            <a:r>
              <a:rPr lang="en-GB" sz="1100" smtClean="0"/>
              <a:t>with </a:t>
            </a:r>
            <a:r>
              <a:rPr lang="en-GB" sz="1100" dirty="0" smtClean="0"/>
              <a:t>a third being placed on a reserve list and allocated any unfilled places.  These will be offered strictly on a first come, first served basis.</a:t>
            </a:r>
            <a:endParaRPr lang="en-GB" sz="1100" dirty="0"/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295275" y="6924675"/>
            <a:ext cx="3006150" cy="1079069"/>
          </a:xfrm>
          <a:prstGeom prst="roundRect">
            <a:avLst>
              <a:gd name="adj" fmla="val 21264"/>
            </a:avLst>
          </a:prstGeom>
          <a:solidFill>
            <a:srgbClr val="009BB3"/>
          </a:solidFill>
          <a:ln w="50800">
            <a:solidFill>
              <a:srgbClr val="A0C8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GB" sz="1150" b="1" u="sng" dirty="0" smtClean="0">
                <a:solidFill>
                  <a:schemeClr val="bg1"/>
                </a:solidFill>
              </a:rPr>
              <a:t>For </a:t>
            </a:r>
            <a:r>
              <a:rPr lang="en-GB" sz="1150" b="1" u="sng" dirty="0">
                <a:solidFill>
                  <a:schemeClr val="bg1"/>
                </a:solidFill>
              </a:rPr>
              <a:t>the Attention of REHIS members</a:t>
            </a:r>
            <a:r>
              <a:rPr lang="en-GB" sz="1150" b="1" dirty="0">
                <a:solidFill>
                  <a:schemeClr val="bg1"/>
                </a:solidFill>
              </a:rPr>
              <a:t> </a:t>
            </a:r>
            <a:r>
              <a:rPr lang="en-GB" sz="1150" dirty="0">
                <a:solidFill>
                  <a:schemeClr val="bg1"/>
                </a:solidFill>
              </a:rPr>
              <a:t>– Participation in this event carries a maximum value of </a:t>
            </a:r>
            <a:r>
              <a:rPr lang="en-GB" sz="1150" dirty="0" smtClean="0">
                <a:solidFill>
                  <a:schemeClr val="bg1"/>
                </a:solidFill>
              </a:rPr>
              <a:t>4.15 hours </a:t>
            </a:r>
            <a:r>
              <a:rPr lang="en-GB" sz="1150" dirty="0">
                <a:solidFill>
                  <a:schemeClr val="bg1"/>
                </a:solidFill>
              </a:rPr>
              <a:t>(core activity) for the REHIS Scheme of Continuing Professional Development</a:t>
            </a:r>
            <a:r>
              <a:rPr lang="en-GB" sz="1400" dirty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20" name="Group 5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864881"/>
              </p:ext>
            </p:extLst>
          </p:nvPr>
        </p:nvGraphicFramePr>
        <p:xfrm>
          <a:off x="180000" y="8325834"/>
          <a:ext cx="6498000" cy="1266816"/>
        </p:xfrm>
        <a:graphic>
          <a:graphicData uri="http://schemas.openxmlformats.org/drawingml/2006/table">
            <a:tbl>
              <a:tblPr/>
              <a:tblGrid>
                <a:gridCol w="3433922"/>
                <a:gridCol w="3064078"/>
              </a:tblGrid>
              <a:tr h="15773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Working towards a cleaner, quieter, healthier, sustainable Scotland</a:t>
                      </a:r>
                    </a:p>
                  </a:txBody>
                  <a:tcPr marL="100411" marR="100411" marT="51116" marB="51116" anchor="ctr" horzOverflow="overflow">
                    <a:lnL w="28575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B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95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Environmental Protection Scotland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3</a:t>
                      </a:r>
                      <a:r>
                        <a:rPr kumimoji="0" lang="en-GB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rd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Floor, 231 George Street,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GLASGOW, G1 1RX</a:t>
                      </a:r>
                    </a:p>
                  </a:txBody>
                  <a:tcPr marL="100411" marR="100411" marT="51116" marB="51116" anchor="ctr" horzOverflow="overflow">
                    <a:lnL w="28575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BB3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Tel:  0141 287 6530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Email: admin@ep-scotland.org.uk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Follow us on Twitter: @</a:t>
                      </a:r>
                      <a:r>
                        <a:rPr kumimoji="0" lang="en-GB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EPScotland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00411" marR="100411" marT="51116" marB="51116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BB3">
                        <a:alpha val="50195"/>
                      </a:srgbClr>
                    </a:solidFill>
                  </a:tcPr>
                </a:tc>
              </a:tr>
              <a:tr h="29263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www.ep-scotland.org.uk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Environmental Protection Scotland is a Scottish Charitable Incorporated Organisation. Scottish Charity No. SC043410</a:t>
                      </a:r>
                    </a:p>
                  </a:txBody>
                  <a:tcPr marL="100411" marR="100411" marT="51116" marB="51116" anchor="ctr" horzOverflow="overflow">
                    <a:lnL w="28575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BB3">
                        <a:alpha val="25098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AutoShape 3"/>
          <p:cNvSpPr>
            <a:spLocks noChangeAspect="1" noChangeArrowheads="1"/>
          </p:cNvSpPr>
          <p:nvPr/>
        </p:nvSpPr>
        <p:spPr bwMode="auto">
          <a:xfrm>
            <a:off x="310061" y="2581545"/>
            <a:ext cx="2880000" cy="1285200"/>
          </a:xfrm>
          <a:prstGeom prst="roundRect">
            <a:avLst>
              <a:gd name="adj" fmla="val 21264"/>
            </a:avLst>
          </a:prstGeom>
          <a:blipFill>
            <a:blip r:embed="rId3" cstate="print"/>
            <a:stretch>
              <a:fillRect/>
            </a:stretch>
          </a:blipFill>
          <a:ln w="50800">
            <a:solidFill>
              <a:srgbClr val="A0C8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AutoShape 3"/>
          <p:cNvSpPr>
            <a:spLocks noChangeAspect="1" noChangeArrowheads="1"/>
          </p:cNvSpPr>
          <p:nvPr/>
        </p:nvSpPr>
        <p:spPr bwMode="auto">
          <a:xfrm>
            <a:off x="300505" y="4124326"/>
            <a:ext cx="2966570" cy="2524124"/>
          </a:xfrm>
          <a:prstGeom prst="roundRect">
            <a:avLst>
              <a:gd name="adj" fmla="val 21264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50800">
            <a:solidFill>
              <a:srgbClr val="A0C8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32" descr="Scottish Governmen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76850" y="114300"/>
            <a:ext cx="1171575" cy="11414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914525" y="6331345"/>
            <a:ext cx="11715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</a:rPr>
              <a:t>© Mary Stevens</a:t>
            </a:r>
            <a:endParaRPr lang="en-GB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3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935447"/>
              </p:ext>
            </p:extLst>
          </p:nvPr>
        </p:nvGraphicFramePr>
        <p:xfrm>
          <a:off x="170475" y="1276957"/>
          <a:ext cx="6430350" cy="55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589"/>
                <a:gridCol w="5623761"/>
              </a:tblGrid>
              <a:tr h="267200">
                <a:tc gridSpan="2"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Programme</a:t>
                      </a:r>
                      <a:endParaRPr lang="en-GB" sz="1400" dirty="0"/>
                    </a:p>
                  </a:txBody>
                  <a:tcPr anchor="ctr"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099">
                <a:tc>
                  <a:txBody>
                    <a:bodyPr/>
                    <a:lstStyle/>
                    <a:p>
                      <a:pPr algn="l"/>
                      <a:r>
                        <a:rPr lang="en-GB" sz="1300" b="1" dirty="0" smtClean="0"/>
                        <a:t>09:30</a:t>
                      </a:r>
                      <a:endParaRPr lang="en-GB" sz="1300" b="1" dirty="0"/>
                    </a:p>
                  </a:txBody>
                  <a:tcPr anchor="ctr"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b="1" i="1" dirty="0" smtClean="0"/>
                        <a:t>Registration / Tea and coffee</a:t>
                      </a:r>
                      <a:endParaRPr lang="en-GB" sz="1300" b="1" i="1" dirty="0"/>
                    </a:p>
                  </a:txBody>
                  <a:tcPr anchor="ctr"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5333">
                <a:tc>
                  <a:txBody>
                    <a:bodyPr/>
                    <a:lstStyle/>
                    <a:p>
                      <a:pPr algn="l"/>
                      <a:r>
                        <a:rPr lang="en-GB" sz="1300" b="1" dirty="0" smtClean="0"/>
                        <a:t>10.25</a:t>
                      </a:r>
                      <a:endParaRPr lang="en-GB" sz="1300" b="1" dirty="0"/>
                    </a:p>
                  </a:txBody>
                  <a:tcPr anchor="ctr"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b="1" baseline="0" dirty="0" smtClean="0"/>
                        <a:t>Welcome and Introduction</a:t>
                      </a:r>
                    </a:p>
                    <a:p>
                      <a:pPr algn="l"/>
                      <a:r>
                        <a:rPr lang="en-GB" sz="1300" b="1" baseline="0" dirty="0" smtClean="0"/>
                        <a:t>Linda Story, </a:t>
                      </a:r>
                      <a:r>
                        <a:rPr lang="en-GB" sz="1300" b="0" baseline="0" dirty="0" smtClean="0"/>
                        <a:t>The Scottish Government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en-GB" sz="1400" b="1" dirty="0" smtClean="0">
                          <a:solidFill>
                            <a:schemeClr val="bg1"/>
                          </a:solidFill>
                        </a:rPr>
                        <a:t>Workshop 1</a:t>
                      </a:r>
                      <a:endParaRPr lang="en-GB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5333">
                <a:tc>
                  <a:txBody>
                    <a:bodyPr/>
                    <a:lstStyle/>
                    <a:p>
                      <a:pPr algn="l"/>
                      <a:r>
                        <a:rPr lang="en-GB" sz="1300" b="1" dirty="0" smtClean="0"/>
                        <a:t>10:40</a:t>
                      </a:r>
                      <a:endParaRPr lang="en-GB" sz="1300" b="1" dirty="0"/>
                    </a:p>
                  </a:txBody>
                  <a:tcPr anchor="ctr"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"/>
                      </a:pPr>
                      <a:r>
                        <a:rPr lang="en-GB" sz="1300" b="1" dirty="0" smtClean="0"/>
                        <a:t>Enabling and Flexible</a:t>
                      </a:r>
                    </a:p>
                    <a:p>
                      <a:pPr algn="l">
                        <a:buFont typeface="Wingdings" pitchFamily="2" charset="2"/>
                        <a:buChar char=""/>
                      </a:pPr>
                      <a:r>
                        <a:rPr lang="en-GB" sz="1300" b="1" baseline="0" dirty="0" smtClean="0"/>
                        <a:t>Complementary Powers</a:t>
                      </a:r>
                    </a:p>
                    <a:p>
                      <a:pPr algn="l">
                        <a:buFont typeface="Wingdings" pitchFamily="2" charset="2"/>
                        <a:buChar char=""/>
                      </a:pPr>
                      <a:r>
                        <a:rPr lang="en-GB" sz="1300" b="1" baseline="0" dirty="0" smtClean="0"/>
                        <a:t>Alternative quick resolution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099">
                <a:tc>
                  <a:txBody>
                    <a:bodyPr/>
                    <a:lstStyle/>
                    <a:p>
                      <a:pPr algn="l"/>
                      <a:r>
                        <a:rPr lang="en-GB" sz="1300" b="1" dirty="0" smtClean="0"/>
                        <a:t>11:40</a:t>
                      </a:r>
                      <a:endParaRPr lang="en-GB" sz="1300" b="1" dirty="0"/>
                    </a:p>
                  </a:txBody>
                  <a:tcPr anchor="ctr"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b="1" i="1" dirty="0" smtClean="0"/>
                        <a:t>Tea and coffee</a:t>
                      </a:r>
                      <a:endParaRPr lang="en-GB" sz="1300" b="1" i="1" dirty="0"/>
                    </a:p>
                  </a:txBody>
                  <a:tcPr anchor="ctr"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en-GB" sz="1400" b="1" dirty="0" smtClean="0">
                          <a:solidFill>
                            <a:schemeClr val="bg1"/>
                          </a:solidFill>
                        </a:rPr>
                        <a:t>Workshop 2</a:t>
                      </a:r>
                      <a:endParaRPr lang="en-GB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5333">
                <a:tc>
                  <a:txBody>
                    <a:bodyPr/>
                    <a:lstStyle/>
                    <a:p>
                      <a:pPr algn="l"/>
                      <a:r>
                        <a:rPr lang="en-GB" sz="1300" b="1" dirty="0" smtClean="0"/>
                        <a:t>11:55</a:t>
                      </a:r>
                      <a:endParaRPr lang="en-GB" sz="1300" b="1" dirty="0"/>
                    </a:p>
                  </a:txBody>
                  <a:tcPr anchor="ctr"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Ä"/>
                        <a:tabLst/>
                        <a:defRPr/>
                      </a:pPr>
                      <a:r>
                        <a:rPr kumimoji="0" lang="en-GB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Powers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Ä"/>
                        <a:tabLst/>
                        <a:defRPr/>
                      </a:pPr>
                      <a:r>
                        <a:rPr kumimoji="0" lang="en-GB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Noise Levels and Periods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Ä"/>
                        <a:tabLst/>
                        <a:defRPr/>
                      </a:pPr>
                      <a:r>
                        <a:rPr kumimoji="0" lang="en-GB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Measurement Protocols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099">
                <a:tc>
                  <a:txBody>
                    <a:bodyPr/>
                    <a:lstStyle/>
                    <a:p>
                      <a:pPr algn="l"/>
                      <a:r>
                        <a:rPr lang="en-GB" sz="1300" b="1" dirty="0" smtClean="0"/>
                        <a:t>12:55</a:t>
                      </a:r>
                      <a:endParaRPr lang="en-GB" sz="1300" b="1" dirty="0"/>
                    </a:p>
                  </a:txBody>
                  <a:tcPr anchor="ctr"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b="1" i="1" dirty="0" smtClean="0"/>
                        <a:t>Lunch</a:t>
                      </a:r>
                      <a:endParaRPr lang="en-GB" sz="1300" b="1" i="1" dirty="0"/>
                    </a:p>
                  </a:txBody>
                  <a:tcPr anchor="ctr"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en-GB" sz="1400" b="1" dirty="0" smtClean="0">
                          <a:solidFill>
                            <a:schemeClr val="bg1"/>
                          </a:solidFill>
                        </a:rPr>
                        <a:t>Workshop 3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5333">
                <a:tc>
                  <a:txBody>
                    <a:bodyPr/>
                    <a:lstStyle/>
                    <a:p>
                      <a:pPr algn="l"/>
                      <a:r>
                        <a:rPr lang="en-GB" sz="1300" b="1" dirty="0" smtClean="0"/>
                        <a:t>13:40</a:t>
                      </a:r>
                      <a:endParaRPr lang="en-GB" sz="1300" b="1" dirty="0"/>
                    </a:p>
                  </a:txBody>
                  <a:tcPr anchor="ctr"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Ä"/>
                        <a:tabLst/>
                        <a:defRPr/>
                      </a:pPr>
                      <a:r>
                        <a:rPr kumimoji="0" lang="en-GB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Training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Ä"/>
                        <a:tabLst/>
                        <a:defRPr/>
                      </a:pPr>
                      <a:r>
                        <a:rPr kumimoji="0" lang="en-GB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Guidance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099">
                <a:tc>
                  <a:txBody>
                    <a:bodyPr/>
                    <a:lstStyle/>
                    <a:p>
                      <a:pPr algn="l"/>
                      <a:r>
                        <a:rPr lang="en-GB" sz="1300" b="1" dirty="0" smtClean="0"/>
                        <a:t>14:20</a:t>
                      </a:r>
                      <a:endParaRPr lang="en-GB" sz="1300" b="1" dirty="0"/>
                    </a:p>
                  </a:txBody>
                  <a:tcPr anchor="ctr"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b="1" i="1" dirty="0" smtClean="0"/>
                        <a:t>Comfort Break</a:t>
                      </a:r>
                      <a:endParaRPr lang="en-GB" sz="1300" b="1" i="1" dirty="0"/>
                    </a:p>
                  </a:txBody>
                  <a:tcPr anchor="ctr"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605">
                <a:tc>
                  <a:txBody>
                    <a:bodyPr/>
                    <a:lstStyle/>
                    <a:p>
                      <a:pPr algn="l"/>
                      <a:r>
                        <a:rPr lang="en-GB" sz="1300" b="1" dirty="0" smtClean="0"/>
                        <a:t>14:45</a:t>
                      </a:r>
                      <a:endParaRPr lang="en-GB" sz="1300" b="1" dirty="0"/>
                    </a:p>
                  </a:txBody>
                  <a:tcPr anchor="ctr"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b="1" dirty="0" smtClean="0"/>
                        <a:t>Feedback and discussion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099">
                <a:tc>
                  <a:txBody>
                    <a:bodyPr/>
                    <a:lstStyle/>
                    <a:p>
                      <a:pPr algn="l"/>
                      <a:r>
                        <a:rPr lang="en-GB" sz="1300" b="1" dirty="0" smtClean="0"/>
                        <a:t>15:45</a:t>
                      </a:r>
                      <a:endParaRPr lang="en-GB" sz="1300" b="1" dirty="0"/>
                    </a:p>
                  </a:txBody>
                  <a:tcPr anchor="ctr"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b="1" dirty="0" smtClean="0"/>
                        <a:t>Summary &amp; Close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0C8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265725"/>
            <a:ext cx="2129337" cy="705825"/>
          </a:xfrm>
          <a:prstGeom prst="rect">
            <a:avLst/>
          </a:prstGeom>
          <a:ln w="57150">
            <a:noFill/>
          </a:ln>
        </p:spPr>
      </p:pic>
      <p:sp>
        <p:nvSpPr>
          <p:cNvPr id="7" name="Rounded Rectangle 6"/>
          <p:cNvSpPr/>
          <p:nvPr/>
        </p:nvSpPr>
        <p:spPr>
          <a:xfrm>
            <a:off x="2461200" y="151424"/>
            <a:ext cx="2568000" cy="1010625"/>
          </a:xfrm>
          <a:prstGeom prst="roundRect">
            <a:avLst/>
          </a:prstGeom>
          <a:noFill/>
          <a:ln w="38100">
            <a:solidFill>
              <a:srgbClr val="A0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 smtClean="0">
                <a:solidFill>
                  <a:srgbClr val="009BB3"/>
                </a:solidFill>
              </a:rPr>
              <a:t>Scottish Government Offices</a:t>
            </a:r>
          </a:p>
          <a:p>
            <a:pPr algn="ctr"/>
            <a:r>
              <a:rPr lang="en-GB" sz="1300" b="1" dirty="0" smtClean="0">
                <a:solidFill>
                  <a:srgbClr val="009BB3"/>
                </a:solidFill>
              </a:rPr>
              <a:t>Victoria Quay</a:t>
            </a:r>
          </a:p>
          <a:p>
            <a:pPr algn="ctr"/>
            <a:r>
              <a:rPr lang="en-GB" sz="1300" b="1" dirty="0" smtClean="0">
                <a:solidFill>
                  <a:srgbClr val="009BB3"/>
                </a:solidFill>
              </a:rPr>
              <a:t>EDINBURGH</a:t>
            </a:r>
          </a:p>
          <a:p>
            <a:pPr algn="ctr"/>
            <a:endParaRPr lang="en-GB" sz="1000" b="1" dirty="0">
              <a:solidFill>
                <a:srgbClr val="009BB3"/>
              </a:solidFill>
            </a:endParaRPr>
          </a:p>
          <a:p>
            <a:pPr algn="ctr"/>
            <a:r>
              <a:rPr lang="en-GB" sz="1300" b="1" dirty="0" smtClean="0">
                <a:solidFill>
                  <a:srgbClr val="009BB3"/>
                </a:solidFill>
              </a:rPr>
              <a:t>22</a:t>
            </a:r>
            <a:r>
              <a:rPr lang="en-GB" sz="1300" b="1" baseline="30000" dirty="0" smtClean="0">
                <a:solidFill>
                  <a:srgbClr val="009BB3"/>
                </a:solidFill>
              </a:rPr>
              <a:t>nd</a:t>
            </a:r>
            <a:r>
              <a:rPr lang="en-GB" sz="1300" b="1" dirty="0" smtClean="0">
                <a:solidFill>
                  <a:srgbClr val="009BB3"/>
                </a:solidFill>
              </a:rPr>
              <a:t> May 2014</a:t>
            </a:r>
          </a:p>
        </p:txBody>
      </p:sp>
      <p:pic>
        <p:nvPicPr>
          <p:cNvPr id="8" name="Picture 32" descr="Scottish Govern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6850" y="0"/>
            <a:ext cx="1171575" cy="114141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165237" y="8648699"/>
            <a:ext cx="6477975" cy="1169988"/>
          </a:xfrm>
          <a:prstGeom prst="roundRect">
            <a:avLst/>
          </a:prstGeom>
          <a:solidFill>
            <a:srgbClr val="009BB3"/>
          </a:solidFill>
          <a:ln w="28575">
            <a:solidFill>
              <a:srgbClr val="A0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50" b="1" dirty="0" smtClean="0">
                <a:solidFill>
                  <a:schemeClr val="bg1"/>
                </a:solidFill>
              </a:rPr>
              <a:t>Please complete the form return to:</a:t>
            </a:r>
            <a:endParaRPr lang="en-GB" sz="1050" b="1" dirty="0">
              <a:solidFill>
                <a:schemeClr val="bg1"/>
              </a:solidFill>
            </a:endParaRPr>
          </a:p>
          <a:p>
            <a:pPr algn="ctr"/>
            <a:r>
              <a:rPr lang="en-GB" sz="1050" b="1" dirty="0" smtClean="0">
                <a:solidFill>
                  <a:schemeClr val="bg1"/>
                </a:solidFill>
              </a:rPr>
              <a:t>Environmental Protection Scotland</a:t>
            </a:r>
          </a:p>
          <a:p>
            <a:pPr algn="ctr"/>
            <a:r>
              <a:rPr lang="en-GB" sz="1050" b="1" dirty="0" smtClean="0">
                <a:solidFill>
                  <a:schemeClr val="bg1"/>
                </a:solidFill>
              </a:rPr>
              <a:t>231 George Street, GLASGOW, G1 1RX</a:t>
            </a:r>
          </a:p>
          <a:p>
            <a:pPr>
              <a:tabLst>
                <a:tab pos="2152650" algn="l"/>
                <a:tab pos="5019675" algn="l"/>
              </a:tabLst>
            </a:pPr>
            <a:r>
              <a:rPr lang="en-GB" sz="1050" b="1" dirty="0" smtClean="0">
                <a:solidFill>
                  <a:schemeClr val="bg1"/>
                </a:solidFill>
              </a:rPr>
              <a:t>Tel: 0141 287 6530	E-mail: admin@ep-scotland.org.uk	Fax: 0141 287 8101</a:t>
            </a:r>
          </a:p>
          <a:p>
            <a:pPr>
              <a:tabLst>
                <a:tab pos="2152650" algn="l"/>
                <a:tab pos="5114925" algn="l"/>
              </a:tabLst>
            </a:pPr>
            <a:endParaRPr lang="en-GB" sz="500" dirty="0" smtClean="0">
              <a:solidFill>
                <a:schemeClr val="bg1"/>
              </a:solidFill>
            </a:endParaRPr>
          </a:p>
          <a:p>
            <a:pPr algn="just">
              <a:tabLst>
                <a:tab pos="2152650" algn="l"/>
                <a:tab pos="5114925" algn="l"/>
              </a:tabLst>
            </a:pPr>
            <a:r>
              <a:rPr lang="en-GB" sz="800" dirty="0" smtClean="0">
                <a:solidFill>
                  <a:schemeClr val="bg1"/>
                </a:solidFill>
              </a:rPr>
              <a:t>We would like to contact delegates attending this event in future for further events we do.  If you DO NOT  want your name added to our mailing list please tick here: 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371711"/>
              </p:ext>
            </p:extLst>
          </p:nvPr>
        </p:nvGraphicFramePr>
        <p:xfrm>
          <a:off x="161924" y="7154316"/>
          <a:ext cx="6448425" cy="1341120"/>
        </p:xfrm>
        <a:graphic>
          <a:graphicData uri="http://schemas.openxmlformats.org/drawingml/2006/table">
            <a:tbl>
              <a:tblPr/>
              <a:tblGrid>
                <a:gridCol w="6448425"/>
              </a:tblGrid>
              <a:tr h="23760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Please register the following delegates:</a:t>
                      </a:r>
                      <a:endParaRPr lang="en-GB" sz="13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latin typeface="Calibri"/>
                          <a:ea typeface="Times New Roman"/>
                          <a:cs typeface="Tahoma"/>
                        </a:rPr>
                        <a:t>Name</a:t>
                      </a:r>
                      <a:endParaRPr lang="en-GB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069" marR="45069" marT="0" marB="0" anchor="ctr">
                    <a:lnL w="28575" cap="flat" cmpd="sng" algn="ctr">
                      <a:solidFill>
                        <a:srgbClr val="B9E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B9E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9E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9E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0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smtClean="0">
                          <a:latin typeface="+mn-lt"/>
                          <a:ea typeface="Times New Roman"/>
                          <a:cs typeface="Tahoma"/>
                        </a:rPr>
                        <a:t>Email address for correspondence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 smtClean="0">
                          <a:latin typeface="Calibri"/>
                          <a:ea typeface="Times New Roman"/>
                          <a:cs typeface="Tahoma"/>
                        </a:rPr>
                        <a:t>Name</a:t>
                      </a:r>
                      <a:endParaRPr lang="en-GB" sz="13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069" marR="45069" marT="0" marB="0" anchor="ctr">
                    <a:lnL w="28575" cap="flat" cmpd="sng" algn="ctr">
                      <a:solidFill>
                        <a:srgbClr val="B9E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B9E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9E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9E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Calibri"/>
                          <a:ea typeface="Times New Roman"/>
                          <a:cs typeface="Tahoma"/>
                        </a:rPr>
                        <a:t>Email address for </a:t>
                      </a:r>
                      <a:r>
                        <a:rPr lang="en-GB" sz="1300" dirty="0" smtClean="0">
                          <a:latin typeface="Calibri"/>
                          <a:ea typeface="Times New Roman"/>
                          <a:cs typeface="Tahoma"/>
                        </a:rPr>
                        <a:t>correspondence</a:t>
                      </a:r>
                    </a:p>
                  </a:txBody>
                  <a:tcPr marL="45069" marR="45069" marT="0" marB="0" anchor="ctr">
                    <a:lnL w="28575" cap="flat" cmpd="sng" algn="ctr">
                      <a:solidFill>
                        <a:srgbClr val="B9E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B9E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9E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9E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98260" y="9601200"/>
            <a:ext cx="174983" cy="1714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71450" y="7905750"/>
            <a:ext cx="6429375" cy="28575"/>
          </a:xfrm>
          <a:prstGeom prst="line">
            <a:avLst/>
          </a:prstGeom>
          <a:ln w="28575">
            <a:solidFill>
              <a:srgbClr val="A0C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3825" y="6831331"/>
            <a:ext cx="648652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300" b="1" dirty="0" smtClean="0">
                <a:ea typeface="Times New Roman"/>
                <a:cs typeface="Tahoma"/>
              </a:rPr>
              <a:t>Appointing Organisation:</a:t>
            </a:r>
            <a:endParaRPr lang="en-GB" sz="1300" dirty="0">
              <a:latin typeface="Arial"/>
              <a:ea typeface="Times New Roman"/>
              <a:cs typeface="Times New Roman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962150" y="7038975"/>
            <a:ext cx="4648200" cy="9525"/>
          </a:xfrm>
          <a:prstGeom prst="line">
            <a:avLst/>
          </a:prstGeom>
          <a:ln w="28575">
            <a:solidFill>
              <a:srgbClr val="A0C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47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498</TotalTime>
  <Words>331</Words>
  <Application>Microsoft Office PowerPoint</Application>
  <PresentationFormat>A4 Paper (210x297 mm)</PresentationFormat>
  <Paragraphs>70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Iain McLellan</dc:creator>
  <cp:lastModifiedBy>Clare</cp:lastModifiedBy>
  <cp:revision>63</cp:revision>
  <dcterms:created xsi:type="dcterms:W3CDTF">2014-01-14T11:16:21Z</dcterms:created>
  <dcterms:modified xsi:type="dcterms:W3CDTF">2014-04-15T14:03:15Z</dcterms:modified>
</cp:coreProperties>
</file>